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318" r:id="rId3"/>
    <p:sldId id="327" r:id="rId4"/>
    <p:sldId id="328" r:id="rId5"/>
    <p:sldId id="329" r:id="rId6"/>
    <p:sldId id="320" r:id="rId7"/>
    <p:sldId id="321" r:id="rId8"/>
    <p:sldId id="325" r:id="rId9"/>
    <p:sldId id="326" r:id="rId10"/>
    <p:sldId id="330" r:id="rId11"/>
    <p:sldId id="331" r:id="rId12"/>
    <p:sldId id="280" r:id="rId13"/>
  </p:sldIdLst>
  <p:sldSz cx="24384000" cy="13716000"/>
  <p:notesSz cx="6858000" cy="9144000"/>
  <p:embeddedFontLst>
    <p:embeddedFont>
      <p:font typeface="fnsystSCLight" panose="02020300000000000000" charset="-128"/>
      <p:regular r:id="rId14"/>
    </p:embeddedFont>
    <p:embeddedFont>
      <p:font typeface="zh164hfyh" panose="02010600030101010101" charset="-122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egoe UI Black" panose="020B0A02040204020203" pitchFamily="34" charset="0"/>
      <p:bold r:id="rId20"/>
      <p:boldItalic r:id="rId21"/>
    </p:embeddedFont>
    <p:embeddedFont>
      <p:font typeface="微软雅黑" panose="020B0503020204020204" pitchFamily="34" charset="-122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90" autoAdjust="0"/>
    <p:restoredTop sz="94622" autoAdjust="0"/>
  </p:normalViewPr>
  <p:slideViewPr>
    <p:cSldViewPr>
      <p:cViewPr varScale="1">
        <p:scale>
          <a:sx n="71" d="100"/>
          <a:sy n="71" d="100"/>
        </p:scale>
        <p:origin x="121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45.8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9T10:38:05.12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18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20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customXml" Target="../ink/ink9.xml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10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1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customXml" Target="../ink/ink16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2" y="0"/>
            <a:ext cx="24384000" cy="13716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-152400" y="5094602"/>
            <a:ext cx="23088600" cy="4045896"/>
          </a:xfrm>
          <a:prstGeom prst="rect">
            <a:avLst/>
          </a:prstGeom>
        </p:spPr>
        <p:txBody>
          <a:bodyPr rtlCol="0" anchor="t"/>
          <a:lstStyle/>
          <a:p>
            <a:pPr algn="l">
              <a:defRPr/>
            </a:pPr>
            <a:endParaRPr lang="en-US" sz="1100" dirty="0"/>
          </a:p>
          <a:p>
            <a:pPr algn="l"/>
            <a:r>
              <a:rPr lang="zh-CN" altLang="en-US" sz="14000" spc="1839" dirty="0">
                <a:solidFill>
                  <a:srgbClr val="FFFFFF"/>
                </a:solidFill>
                <a:latin typeface="zh164hfyh"/>
                <a:ea typeface="zh164hfyh"/>
              </a:rPr>
              <a:t>     </a:t>
            </a:r>
            <a:r>
              <a:rPr lang="en-US" altLang="zh-CN" sz="14000" spc="1839" dirty="0">
                <a:solidFill>
                  <a:srgbClr val="FFFFFF"/>
                </a:solidFill>
                <a:latin typeface="zh164hfyh"/>
                <a:ea typeface="zh164hfyh"/>
              </a:rPr>
              <a:t>Go</a:t>
            </a:r>
            <a:r>
              <a:rPr lang="zh-CN" altLang="en-US" sz="14000" spc="1839" dirty="0">
                <a:solidFill>
                  <a:srgbClr val="FFFFFF"/>
                </a:solidFill>
                <a:latin typeface="zh164hfyh"/>
                <a:ea typeface="zh164hfyh"/>
              </a:rPr>
              <a:t>答疑</a:t>
            </a:r>
            <a:r>
              <a:rPr lang="en-US" altLang="zh-CN" sz="14000" spc="1839" dirty="0">
                <a:solidFill>
                  <a:srgbClr val="FFFFFF"/>
                </a:solidFill>
                <a:latin typeface="zh164hfyh"/>
                <a:ea typeface="zh164hfyh"/>
              </a:rPr>
              <a:t>+</a:t>
            </a:r>
            <a:r>
              <a:rPr lang="zh-CN" altLang="en-US" sz="14000" spc="1839" dirty="0">
                <a:solidFill>
                  <a:srgbClr val="FFFFFF"/>
                </a:solidFill>
                <a:latin typeface="zh164hfyh"/>
                <a:ea typeface="zh164hfyh"/>
              </a:rPr>
              <a:t>路线分享</a:t>
            </a:r>
            <a:r>
              <a:rPr lang="en-US" sz="14000" spc="1839" dirty="0">
                <a:solidFill>
                  <a:srgbClr val="FFFFFF"/>
                </a:solidFill>
                <a:latin typeface="zh164hfyh"/>
                <a:ea typeface="zh164hfyh"/>
              </a:rPr>
              <a:t>
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28800" y="7391400"/>
            <a:ext cx="14541500" cy="381000"/>
          </a:xfrm>
          <a:prstGeom prst="rect">
            <a:avLst/>
          </a:prstGeom>
        </p:spPr>
        <p:txBody>
          <a:bodyPr rtlCol="0" anchor="t"/>
          <a:lstStyle/>
          <a:p>
            <a:pPr algn="l">
              <a:defRPr/>
            </a:pPr>
            <a:endParaRPr lang="en-US" sz="1100" dirty="0"/>
          </a:p>
          <a:p>
            <a:pPr algn="ctr"/>
            <a:endParaRPr lang="en-US" sz="2400" spc="900" dirty="0">
              <a:solidFill>
                <a:srgbClr val="FFFFFF"/>
              </a:solidFill>
              <a:latin typeface="fnsystSCLight"/>
              <a:ea typeface="fnsystSCLight"/>
            </a:endParaRPr>
          </a:p>
          <a:p>
            <a:pPr algn="ctr"/>
            <a:r>
              <a:rPr lang="en-US" sz="2400" spc="900" dirty="0">
                <a:solidFill>
                  <a:srgbClr val="FFFFFF"/>
                </a:solidFill>
                <a:latin typeface="fnsystSCLight"/>
                <a:ea typeface="fnsystSCLight"/>
              </a:rPr>
              <a:t>
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095068" y="8153400"/>
            <a:ext cx="6373532" cy="3352800"/>
          </a:xfrm>
          <a:prstGeom prst="rect">
            <a:avLst/>
          </a:prstGeom>
        </p:spPr>
        <p:txBody>
          <a:bodyPr rtlCol="0" anchor="t"/>
          <a:lstStyle/>
          <a:p>
            <a:pPr algn="ctr">
              <a:defRPr/>
            </a:pPr>
            <a:r>
              <a:rPr lang="en-US" sz="4000" b="1" dirty="0">
                <a:solidFill>
                  <a:schemeClr val="bg1"/>
                </a:solidFill>
              </a:rPr>
              <a:t>20:00</a:t>
            </a:r>
            <a:r>
              <a:rPr lang="zh-CN" altLang="en-US" sz="4000" b="1" dirty="0">
                <a:solidFill>
                  <a:schemeClr val="bg1"/>
                </a:solidFill>
              </a:rPr>
              <a:t> 开始</a:t>
            </a:r>
            <a:endParaRPr lang="en-US" altLang="zh-CN" sz="4000" b="1" dirty="0">
              <a:solidFill>
                <a:schemeClr val="bg1"/>
              </a:solidFill>
            </a:endParaRPr>
          </a:p>
          <a:p>
            <a:pPr algn="ctr"/>
            <a:r>
              <a:rPr lang="en-US" sz="4000" b="1" spc="639" dirty="0">
                <a:solidFill>
                  <a:srgbClr val="FFFFFF"/>
                </a:solidFill>
                <a:latin typeface="fnsystSCLight"/>
                <a:ea typeface="fnsystSCLight"/>
              </a:rPr>
              <a:t>
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648200" y="3733800"/>
            <a:ext cx="4038600" cy="1403744"/>
          </a:xfrm>
          <a:prstGeom prst="rect">
            <a:avLst/>
          </a:prstGeom>
        </p:spPr>
        <p:txBody>
          <a:bodyPr rtlCol="0" anchor="t"/>
          <a:lstStyle/>
          <a:p>
            <a:pPr algn="l">
              <a:defRPr/>
            </a:pPr>
            <a:endParaRPr lang="en-US" sz="1100" dirty="0"/>
          </a:p>
          <a:p>
            <a:pPr algn="l"/>
            <a:r>
              <a:rPr lang="en-US" sz="4000" spc="639" dirty="0">
                <a:solidFill>
                  <a:srgbClr val="FFFFFF"/>
                </a:solidFill>
                <a:latin typeface="zh164hfyh"/>
                <a:ea typeface="zh164hfyh"/>
              </a:rPr>
              <a:t>
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8C6ECCF-DF9C-4A4C-BA76-6FCFE812B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00" y="17929"/>
            <a:ext cx="3771428" cy="46349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1972" y="0"/>
            <a:ext cx="3771428" cy="463492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1EF1D83-74BF-42DB-F38F-A7546E2C9B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0600" y="1295400"/>
            <a:ext cx="17821275" cy="1054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94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0666" y="-304800"/>
            <a:ext cx="3771428" cy="463492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D804353-1EF6-68F2-637B-ED91C30272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149" y="1143000"/>
            <a:ext cx="20812125" cy="1100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621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352830" y="3902663"/>
            <a:ext cx="7366000" cy="12522200"/>
          </a:xfrm>
          <a:prstGeom prst="rect">
            <a:avLst/>
          </a:prstGeom>
        </p:spPr>
        <p:txBody>
          <a:bodyPr rtlCol="0" anchor="t"/>
          <a:lstStyle/>
          <a:p>
            <a:pPr algn="l">
              <a:defRPr/>
            </a:pPr>
            <a:endParaRPr lang="en-US" sz="1100" dirty="0"/>
          </a:p>
          <a:p>
            <a:pPr algn="l"/>
            <a:r>
              <a:rPr lang="en-US" sz="14000" spc="7039" dirty="0" err="1">
                <a:solidFill>
                  <a:srgbClr val="FFFFFF"/>
                </a:solidFill>
                <a:latin typeface="zh164hfyh"/>
                <a:ea typeface="zh164hfyh"/>
              </a:rPr>
              <a:t>谢谢观看</a:t>
            </a:r>
            <a:endParaRPr lang="en-US" sz="14000" spc="7039" dirty="0">
              <a:solidFill>
                <a:srgbClr val="FFFFFF"/>
              </a:solidFill>
              <a:latin typeface="zh164hfyh"/>
              <a:ea typeface="zh164hfyh"/>
            </a:endParaRPr>
          </a:p>
          <a:p>
            <a:pPr algn="l"/>
            <a:r>
              <a:rPr lang="en-US" sz="14000" spc="7039" dirty="0">
                <a:solidFill>
                  <a:srgbClr val="FFFFFF"/>
                </a:solidFill>
                <a:latin typeface="zh164hfyh"/>
                <a:ea typeface="zh164hfyh"/>
              </a:rPr>
              <a:t>
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260445" y="4986396"/>
            <a:ext cx="1143000" cy="4559300"/>
          </a:xfrm>
          <a:prstGeom prst="rect">
            <a:avLst/>
          </a:prstGeom>
        </p:spPr>
        <p:txBody>
          <a:bodyPr rtlCol="0" anchor="t"/>
          <a:lstStyle/>
          <a:p>
            <a:pPr algn="l">
              <a:defRPr/>
            </a:pPr>
            <a:endParaRPr lang="en-US" sz="1100"/>
          </a:p>
          <a:p>
            <a:pPr algn="ctr"/>
            <a:r>
              <a:rPr lang="en-US" sz="3500" spc="3300">
                <a:solidFill>
                  <a:srgbClr val="FFFFFF"/>
                </a:solidFill>
                <a:latin typeface="fnsystSCLight"/>
                <a:ea typeface="fnsystSCLight"/>
              </a:rPr>
              <a:t>THANKS</a:t>
            </a:r>
          </a:p>
          <a:p>
            <a:pPr algn="ctr"/>
            <a:r>
              <a:rPr lang="en-US" sz="3500" spc="3300">
                <a:solidFill>
                  <a:srgbClr val="FFFFFF"/>
                </a:solidFill>
                <a:latin typeface="fnsystSCLight"/>
                <a:ea typeface="fnsystSCLight"/>
              </a:rPr>
              <a:t>
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00400" y="982408"/>
            <a:ext cx="3535626" cy="11361992"/>
          </a:xfrm>
          <a:prstGeom prst="rect">
            <a:avLst/>
          </a:prstGeom>
        </p:spPr>
        <p:txBody>
          <a:bodyPr rtlCol="0" anchor="t"/>
          <a:lstStyle/>
          <a:p>
            <a:pPr algn="l">
              <a:defRPr/>
            </a:pPr>
            <a:endParaRPr lang="en-US" sz="1100" dirty="0"/>
          </a:p>
          <a:p>
            <a:pPr algn="l"/>
            <a:r>
              <a:rPr lang="en-US" sz="4000" spc="639" dirty="0">
                <a:solidFill>
                  <a:srgbClr val="FFFFFF"/>
                </a:solidFill>
                <a:latin typeface="zh164hfyh"/>
                <a:ea typeface="zh164hfyh"/>
              </a:rPr>
              <a:t>
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65" y="17929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E645D6E-D6C3-4A9F-B793-F5E1E5B36743}"/>
              </a:ext>
            </a:extLst>
          </p:cNvPr>
          <p:cNvSpPr txBox="1"/>
          <p:nvPr/>
        </p:nvSpPr>
        <p:spPr>
          <a:xfrm>
            <a:off x="990600" y="683913"/>
            <a:ext cx="39624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今日内容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BB0F328-9991-4549-9373-72216D5140DE}"/>
              </a:ext>
            </a:extLst>
          </p:cNvPr>
          <p:cNvSpPr txBox="1"/>
          <p:nvPr/>
        </p:nvSpPr>
        <p:spPr>
          <a:xfrm>
            <a:off x="3429000" y="4764868"/>
            <a:ext cx="5867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学习答疑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600" y="1218638"/>
            <a:ext cx="3771428" cy="4634920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B25A0FF9-C9AB-4989-A2D4-F5409885E64F}"/>
              </a:ext>
            </a:extLst>
          </p:cNvPr>
          <p:cNvSpPr txBox="1"/>
          <p:nvPr/>
        </p:nvSpPr>
        <p:spPr>
          <a:xfrm>
            <a:off x="3429120" y="6418975"/>
            <a:ext cx="731508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路线分享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E77F9B5-5505-476D-BFB8-85E6EB425269}"/>
              </a:ext>
            </a:extLst>
          </p:cNvPr>
          <p:cNvSpPr txBox="1"/>
          <p:nvPr/>
        </p:nvSpPr>
        <p:spPr>
          <a:xfrm>
            <a:off x="3505200" y="3073937"/>
            <a:ext cx="5867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日常常见问题</a:t>
            </a:r>
          </a:p>
        </p:txBody>
      </p:sp>
    </p:spTree>
    <p:extLst>
      <p:ext uri="{BB962C8B-B14F-4D97-AF65-F5344CB8AC3E}">
        <p14:creationId xmlns:p14="http://schemas.microsoft.com/office/powerpoint/2010/main" val="4017903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71622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E645D6E-D6C3-4A9F-B793-F5E1E5B36743}"/>
              </a:ext>
            </a:extLst>
          </p:cNvPr>
          <p:cNvSpPr txBox="1"/>
          <p:nvPr/>
        </p:nvSpPr>
        <p:spPr>
          <a:xfrm>
            <a:off x="990600" y="683913"/>
            <a:ext cx="39624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常见问题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0772" y="177736"/>
            <a:ext cx="3771428" cy="4634920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B25A0FF9-C9AB-4989-A2D4-F5409885E64F}"/>
              </a:ext>
            </a:extLst>
          </p:cNvPr>
          <p:cNvSpPr txBox="1"/>
          <p:nvPr/>
        </p:nvSpPr>
        <p:spPr>
          <a:xfrm>
            <a:off x="1676400" y="4082533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错误处理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E77F9B5-5505-476D-BFB8-85E6EB425269}"/>
              </a:ext>
            </a:extLst>
          </p:cNvPr>
          <p:cNvSpPr txBox="1"/>
          <p:nvPr/>
        </p:nvSpPr>
        <p:spPr>
          <a:xfrm>
            <a:off x="1676400" y="2121974"/>
            <a:ext cx="5867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代理设置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A457040-C48F-1135-10A5-A80F2F41EA59}"/>
              </a:ext>
            </a:extLst>
          </p:cNvPr>
          <p:cNvSpPr txBox="1"/>
          <p:nvPr/>
        </p:nvSpPr>
        <p:spPr>
          <a:xfrm>
            <a:off x="2971800" y="3163809"/>
            <a:ext cx="5867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GOPROXY=https://goproxy.cn</a:t>
            </a:r>
            <a:endParaRPr lang="zh-CN" altLang="en-US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86FBEE9-6921-1959-1D77-9B00C4ACAD87}"/>
              </a:ext>
            </a:extLst>
          </p:cNvPr>
          <p:cNvSpPr txBox="1"/>
          <p:nvPr/>
        </p:nvSpPr>
        <p:spPr>
          <a:xfrm>
            <a:off x="2971800" y="5026974"/>
            <a:ext cx="17449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发生不可预知的错误，会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panic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，报错并退出程序，正确做法是在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defer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中使用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recover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捕获处理，可预见的错误使用返回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error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的形式</a:t>
            </a:r>
            <a:endParaRPr lang="zh-CN" altLang="en-US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FCC358-2972-604F-7DA5-B3A32686EBCB}"/>
              </a:ext>
            </a:extLst>
          </p:cNvPr>
          <p:cNvSpPr txBox="1"/>
          <p:nvPr/>
        </p:nvSpPr>
        <p:spPr>
          <a:xfrm>
            <a:off x="1676400" y="6171090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Defer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的使用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B0B6B3-DD6B-2A7A-180F-8F6CA3606571}"/>
              </a:ext>
            </a:extLst>
          </p:cNvPr>
          <p:cNvSpPr txBox="1"/>
          <p:nvPr/>
        </p:nvSpPr>
        <p:spPr>
          <a:xfrm>
            <a:off x="2994212" y="7007430"/>
            <a:ext cx="1744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Return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之前执行，栈结构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B5894B-08AB-20E9-F9A0-0BCF3098E440}"/>
              </a:ext>
            </a:extLst>
          </p:cNvPr>
          <p:cNvSpPr txBox="1"/>
          <p:nvPr/>
        </p:nvSpPr>
        <p:spPr>
          <a:xfrm>
            <a:off x="1647265" y="7621953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各种类型转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A094F0A-955D-29C2-8E1D-D7C3042EB509}"/>
              </a:ext>
            </a:extLst>
          </p:cNvPr>
          <p:cNvSpPr txBox="1"/>
          <p:nvPr/>
        </p:nvSpPr>
        <p:spPr>
          <a:xfrm>
            <a:off x="3007659" y="8380771"/>
            <a:ext cx="1744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使用</a:t>
            </a:r>
            <a:r>
              <a:rPr lang="en-US" altLang="zh-CN" sz="2800" b="1" dirty="0" err="1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fmt.Sprintf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(“%0.2f”,1.4567)</a:t>
            </a:r>
            <a:endParaRPr lang="zh-CN" altLang="en-US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0B0191-2BCA-761E-7703-6529A6CFB49F}"/>
              </a:ext>
            </a:extLst>
          </p:cNvPr>
          <p:cNvSpPr txBox="1"/>
          <p:nvPr/>
        </p:nvSpPr>
        <p:spPr>
          <a:xfrm>
            <a:off x="1642783" y="9118309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AB9A35-51D7-50BD-269B-B4E7223D1B8E}"/>
              </a:ext>
            </a:extLst>
          </p:cNvPr>
          <p:cNvSpPr txBox="1"/>
          <p:nvPr/>
        </p:nvSpPr>
        <p:spPr>
          <a:xfrm>
            <a:off x="3007659" y="9831538"/>
            <a:ext cx="1744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Go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中的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map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不是线程安全的，线程安全的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map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使用</a:t>
            </a:r>
            <a:r>
              <a:rPr lang="en-US" altLang="zh-CN" sz="2800" b="1" dirty="0" err="1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sync.Map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，但一般是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map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加读写锁的形式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062CEE5-29D3-1DF7-DD56-8ACED083EDD4}"/>
              </a:ext>
            </a:extLst>
          </p:cNvPr>
          <p:cNvSpPr txBox="1"/>
          <p:nvPr/>
        </p:nvSpPr>
        <p:spPr>
          <a:xfrm>
            <a:off x="1685365" y="10410543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For-select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BB418C0-1E4B-7B24-5837-6173C7F81F56}"/>
              </a:ext>
            </a:extLst>
          </p:cNvPr>
          <p:cNvSpPr txBox="1"/>
          <p:nvPr/>
        </p:nvSpPr>
        <p:spPr>
          <a:xfrm>
            <a:off x="2980765" y="11196912"/>
            <a:ext cx="1744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不能定义空的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default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，会造成死循环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7FE6CDB-46B4-FE75-5412-A1600E99206E}"/>
              </a:ext>
            </a:extLst>
          </p:cNvPr>
          <p:cNvSpPr txBox="1"/>
          <p:nvPr/>
        </p:nvSpPr>
        <p:spPr>
          <a:xfrm>
            <a:off x="1642783" y="11915955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make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的区别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D6F7B9C-534D-6652-6A4C-43415980B185}"/>
              </a:ext>
            </a:extLst>
          </p:cNvPr>
          <p:cNvSpPr txBox="1"/>
          <p:nvPr/>
        </p:nvSpPr>
        <p:spPr>
          <a:xfrm>
            <a:off x="2971800" y="12684969"/>
            <a:ext cx="17449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New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是分配一片内存，给类型赋零值并返回其内存地址，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make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是用于给</a:t>
            </a:r>
            <a:r>
              <a:rPr lang="en-US" altLang="zh-CN" sz="2800" b="1" dirty="0" err="1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chan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，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map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，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slice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初始化使用，返回其本身的类型，注意指针的使用必须分配内存后才可以使用  比如 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var a *int 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直接赋值会报错</a:t>
            </a:r>
          </a:p>
        </p:txBody>
      </p:sp>
    </p:spTree>
    <p:extLst>
      <p:ext uri="{BB962C8B-B14F-4D97-AF65-F5344CB8AC3E}">
        <p14:creationId xmlns:p14="http://schemas.microsoft.com/office/powerpoint/2010/main" val="455559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71622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E645D6E-D6C3-4A9F-B793-F5E1E5B36743}"/>
              </a:ext>
            </a:extLst>
          </p:cNvPr>
          <p:cNvSpPr txBox="1"/>
          <p:nvPr/>
        </p:nvSpPr>
        <p:spPr>
          <a:xfrm>
            <a:off x="990600" y="683913"/>
            <a:ext cx="39624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常见问题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0" y="198903"/>
            <a:ext cx="3771428" cy="4634920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B25A0FF9-C9AB-4989-A2D4-F5409885E64F}"/>
              </a:ext>
            </a:extLst>
          </p:cNvPr>
          <p:cNvSpPr txBox="1"/>
          <p:nvPr/>
        </p:nvSpPr>
        <p:spPr>
          <a:xfrm>
            <a:off x="1629336" y="4000663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Slice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扩容机制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E77F9B5-5505-476D-BFB8-85E6EB425269}"/>
              </a:ext>
            </a:extLst>
          </p:cNvPr>
          <p:cNvSpPr txBox="1"/>
          <p:nvPr/>
        </p:nvSpPr>
        <p:spPr>
          <a:xfrm>
            <a:off x="1676400" y="2121974"/>
            <a:ext cx="5867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创建工程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A457040-C48F-1135-10A5-A80F2F41EA59}"/>
              </a:ext>
            </a:extLst>
          </p:cNvPr>
          <p:cNvSpPr txBox="1"/>
          <p:nvPr/>
        </p:nvSpPr>
        <p:spPr>
          <a:xfrm>
            <a:off x="2971800" y="3163809"/>
            <a:ext cx="15163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使用 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go mod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创建，环境变量中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GOROOT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必须，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GOPATH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可选，工程可以放在任意目录</a:t>
            </a:r>
            <a:endParaRPr lang="zh-CN" altLang="en-US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86FBEE9-6921-1959-1D77-9B00C4ACAD87}"/>
              </a:ext>
            </a:extLst>
          </p:cNvPr>
          <p:cNvSpPr txBox="1"/>
          <p:nvPr/>
        </p:nvSpPr>
        <p:spPr>
          <a:xfrm>
            <a:off x="2971800" y="5026974"/>
            <a:ext cx="174498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Go1.18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版本源码，新容量计算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= 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小于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256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，期望容量大于两倍为期望容量，小于为两倍，大于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256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，</a:t>
            </a:r>
            <a:r>
              <a:rPr lang="en-US" altLang="zh-CN" sz="2800" b="0" i="0" dirty="0" err="1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newcap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+= (</a:t>
            </a:r>
            <a:r>
              <a:rPr lang="en-US" altLang="zh-CN" sz="2800" b="0" i="0" dirty="0" err="1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newcap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+ 3*threshold) / 4 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计算，最后进行内存对齐 </a:t>
            </a:r>
            <a:r>
              <a:rPr lang="en-US" altLang="zh-CN" sz="2800" b="0" i="0" dirty="0" err="1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roundupsize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（期望容量*占用字节）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/ 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占用字节</a:t>
            </a:r>
            <a:endParaRPr lang="en-US" altLang="zh-CN" sz="2800" b="0" i="0" dirty="0">
              <a:solidFill>
                <a:srgbClr val="FF0000"/>
              </a:solidFill>
              <a:effectLst/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r>
              <a:rPr lang="zh-CN" altLang="en-US" sz="2800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比如：</a:t>
            </a:r>
            <a:endParaRPr lang="en-US" altLang="zh-CN" sz="2800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  <a:p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a := []int{1, 1} a = append(a, 1, 1, 1)  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，最终容量为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6</a:t>
            </a:r>
            <a:endParaRPr lang="zh-CN" altLang="en-US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B5894B-08AB-20E9-F9A0-0BCF3098E440}"/>
              </a:ext>
            </a:extLst>
          </p:cNvPr>
          <p:cNvSpPr txBox="1"/>
          <p:nvPr/>
        </p:nvSpPr>
        <p:spPr>
          <a:xfrm>
            <a:off x="1629336" y="7011086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有缓冲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channel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和无缓冲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channel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A094F0A-955D-29C2-8E1D-D7C3042EB509}"/>
              </a:ext>
            </a:extLst>
          </p:cNvPr>
          <p:cNvSpPr txBox="1"/>
          <p:nvPr/>
        </p:nvSpPr>
        <p:spPr>
          <a:xfrm>
            <a:off x="2895600" y="7971051"/>
            <a:ext cx="17449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无缓冲，阻塞的，必须读取后才能继续执行，有缓冲的，只有有空间就可以一直放入，放入后可继续执行，放满后同样会阻塞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0B0191-2BCA-761E-7703-6529A6CFB49F}"/>
              </a:ext>
            </a:extLst>
          </p:cNvPr>
          <p:cNvSpPr txBox="1"/>
          <p:nvPr/>
        </p:nvSpPr>
        <p:spPr>
          <a:xfrm>
            <a:off x="1642783" y="9118309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Goroutine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AB9A35-51D7-50BD-269B-B4E7223D1B8E}"/>
              </a:ext>
            </a:extLst>
          </p:cNvPr>
          <p:cNvSpPr txBox="1"/>
          <p:nvPr/>
        </p:nvSpPr>
        <p:spPr>
          <a:xfrm>
            <a:off x="3007659" y="9831538"/>
            <a:ext cx="1744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一定要等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goroutine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执行结束后退出程序，否则会导致无法回收</a:t>
            </a:r>
          </a:p>
        </p:txBody>
      </p:sp>
    </p:spTree>
    <p:extLst>
      <p:ext uri="{BB962C8B-B14F-4D97-AF65-F5344CB8AC3E}">
        <p14:creationId xmlns:p14="http://schemas.microsoft.com/office/powerpoint/2010/main" val="2579687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71622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E645D6E-D6C3-4A9F-B793-F5E1E5B36743}"/>
              </a:ext>
            </a:extLst>
          </p:cNvPr>
          <p:cNvSpPr txBox="1"/>
          <p:nvPr/>
        </p:nvSpPr>
        <p:spPr>
          <a:xfrm>
            <a:off x="990600" y="683913"/>
            <a:ext cx="39624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常见问题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0" y="450845"/>
            <a:ext cx="3771428" cy="4634920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0E77F9B5-5505-476D-BFB8-85E6EB425269}"/>
              </a:ext>
            </a:extLst>
          </p:cNvPr>
          <p:cNvSpPr txBox="1"/>
          <p:nvPr/>
        </p:nvSpPr>
        <p:spPr>
          <a:xfrm>
            <a:off x="1676400" y="2121974"/>
            <a:ext cx="5867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GMP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A457040-C48F-1135-10A5-A80F2F41EA59}"/>
              </a:ext>
            </a:extLst>
          </p:cNvPr>
          <p:cNvSpPr txBox="1"/>
          <p:nvPr/>
        </p:nvSpPr>
        <p:spPr>
          <a:xfrm>
            <a:off x="2971800" y="3163809"/>
            <a:ext cx="151638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是用户态线程，初始大小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2K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左右，其他比如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java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的线程默认是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1M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，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M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是内核线程，真正干活的，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调度器，调度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到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M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上执行，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有两个队列，本地队列和全局队列，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是放在队列中的，本地队列取完去全局队列取或者抢其他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的本地队列，一个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绑定一个</a:t>
            </a:r>
            <a:r>
              <a:rPr lang="en-US" altLang="zh-CN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M</a:t>
            </a:r>
            <a:r>
              <a:rPr lang="zh-CN" altLang="en-US" sz="2800" b="0" i="0" dirty="0">
                <a:solidFill>
                  <a:srgbClr val="FF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。</a:t>
            </a:r>
            <a:endParaRPr lang="en-US" altLang="zh-CN" sz="2800" b="0" i="0" dirty="0">
              <a:solidFill>
                <a:srgbClr val="FF0000"/>
              </a:solidFill>
              <a:effectLst/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endParaRPr lang="en-US" altLang="zh-CN" sz="2800" dirty="0">
              <a:solidFill>
                <a:srgbClr val="FF0000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如果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G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阻塞，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P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会和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M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解绑然后绑定新的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M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执行后续的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G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，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P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的数量不超过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256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个，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M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的数量不超过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万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B5894B-08AB-20E9-F9A0-0BCF3098E440}"/>
              </a:ext>
            </a:extLst>
          </p:cNvPr>
          <p:cNvSpPr txBox="1"/>
          <p:nvPr/>
        </p:nvSpPr>
        <p:spPr>
          <a:xfrm>
            <a:off x="1640541" y="5913803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内存泄漏分析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A094F0A-955D-29C2-8E1D-D7C3042EB509}"/>
              </a:ext>
            </a:extLst>
          </p:cNvPr>
          <p:cNvSpPr txBox="1"/>
          <p:nvPr/>
        </p:nvSpPr>
        <p:spPr>
          <a:xfrm>
            <a:off x="2819400" y="6711983"/>
            <a:ext cx="17449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err="1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pprof</a:t>
            </a:r>
            <a:endParaRPr lang="zh-CN" altLang="en-US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0B0191-2BCA-761E-7703-6529A6CFB49F}"/>
              </a:ext>
            </a:extLst>
          </p:cNvPr>
          <p:cNvSpPr txBox="1"/>
          <p:nvPr/>
        </p:nvSpPr>
        <p:spPr>
          <a:xfrm>
            <a:off x="1653988" y="7478037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代码检查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AB9A35-51D7-50BD-269B-B4E7223D1B8E}"/>
              </a:ext>
            </a:extLst>
          </p:cNvPr>
          <p:cNvSpPr txBox="1"/>
          <p:nvPr/>
        </p:nvSpPr>
        <p:spPr>
          <a:xfrm>
            <a:off x="2819400" y="8339937"/>
            <a:ext cx="174498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Go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会自动格式化代码，保持代码格式统一</a:t>
            </a:r>
            <a:endParaRPr lang="en-US" altLang="zh-CN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  <a:p>
            <a:r>
              <a:rPr lang="en-US" altLang="zh-CN" sz="2800" b="1" dirty="0" err="1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Goland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等工具会提示代码错误</a:t>
            </a:r>
            <a:endParaRPr lang="en-US" altLang="zh-CN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  <a:p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Go vet 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命令可以检查代码隐藏的问题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D113160-028A-6AA3-69AD-A3EB614DBC3D}"/>
              </a:ext>
            </a:extLst>
          </p:cNvPr>
          <p:cNvSpPr txBox="1"/>
          <p:nvPr/>
        </p:nvSpPr>
        <p:spPr>
          <a:xfrm>
            <a:off x="1676400" y="9940501"/>
            <a:ext cx="7315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垃圾回收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B1EA932-55BC-F6CA-953B-9B1E42968CC8}"/>
              </a:ext>
            </a:extLst>
          </p:cNvPr>
          <p:cNvSpPr txBox="1"/>
          <p:nvPr/>
        </p:nvSpPr>
        <p:spPr>
          <a:xfrm>
            <a:off x="2819400" y="10870508"/>
            <a:ext cx="174498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白色 黑色 灰色，最终白色的集合认为是</a:t>
            </a:r>
            <a:r>
              <a:rPr lang="en-US" altLang="zh-CN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GCROOT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不可达 可会回收。</a:t>
            </a:r>
            <a:endParaRPr lang="en-US" altLang="zh-CN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简单理解，黑色是可达对象，灰色是黑色引用对象，白色是垃圾对象，并发标记，有效减少停顿时间</a:t>
            </a:r>
            <a:endParaRPr lang="en-US" altLang="zh-CN" sz="2800" b="1" dirty="0">
              <a:solidFill>
                <a:srgbClr val="FF0000"/>
              </a:solidFill>
              <a:latin typeface="Segoe UI Black" panose="020B0A02040204020203" pitchFamily="34" charset="0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由于用户线程和</a:t>
            </a:r>
            <a:r>
              <a:rPr lang="en-US" altLang="zh-CN" sz="2800" b="1" dirty="0" err="1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gc</a:t>
            </a:r>
            <a:r>
              <a:rPr lang="zh-CN" altLang="en-US" sz="2800" b="1" dirty="0">
                <a:solidFill>
                  <a:srgbClr val="FF0000"/>
                </a:solidFill>
                <a:latin typeface="Segoe UI Black" panose="020B0A02040204020203" pitchFamily="34" charset="0"/>
                <a:ea typeface="微软雅黑" panose="020B0503020204020204" pitchFamily="34" charset="-122"/>
              </a:rPr>
              <a:t>同时执行，所以可能会误删白色对象，所以有写屏障机制，一旦引用树发生变化，被指向的对象均变灰，防止被误回收，有插入写屏障，删除写屏障，混合写屏障</a:t>
            </a:r>
          </a:p>
        </p:txBody>
      </p:sp>
    </p:spTree>
    <p:extLst>
      <p:ext uri="{BB962C8B-B14F-4D97-AF65-F5344CB8AC3E}">
        <p14:creationId xmlns:p14="http://schemas.microsoft.com/office/powerpoint/2010/main" val="760735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E645D6E-D6C3-4A9F-B793-F5E1E5B36743}"/>
              </a:ext>
            </a:extLst>
          </p:cNvPr>
          <p:cNvSpPr txBox="1"/>
          <p:nvPr/>
        </p:nvSpPr>
        <p:spPr>
          <a:xfrm>
            <a:off x="990600" y="683913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开发行业前景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BB0F328-9991-4549-9373-72216D5140DE}"/>
              </a:ext>
            </a:extLst>
          </p:cNvPr>
          <p:cNvSpPr txBox="1"/>
          <p:nvPr/>
        </p:nvSpPr>
        <p:spPr>
          <a:xfrm>
            <a:off x="2148186" y="3059499"/>
            <a:ext cx="64008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恰恰擅长的就是这些（云原生语言）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8111" y="210671"/>
            <a:ext cx="3771428" cy="4634920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B25A0FF9-C9AB-4989-A2D4-F5409885E64F}"/>
              </a:ext>
            </a:extLst>
          </p:cNvPr>
          <p:cNvSpPr txBox="1"/>
          <p:nvPr/>
        </p:nvSpPr>
        <p:spPr>
          <a:xfrm>
            <a:off x="1905000" y="4557533"/>
            <a:ext cx="18592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其他技术趋势：区块链，机器学习，人工智能，新型数据库，大数据，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DevOps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，低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无代码平台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E77F9B5-5505-476D-BFB8-85E6EB425269}"/>
              </a:ext>
            </a:extLst>
          </p:cNvPr>
          <p:cNvSpPr txBox="1"/>
          <p:nvPr/>
        </p:nvSpPr>
        <p:spPr>
          <a:xfrm>
            <a:off x="2209800" y="2224667"/>
            <a:ext cx="164031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技术趋势：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云计算</a:t>
            </a:r>
            <a:r>
              <a:rPr lang="en-US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是以后的主流方向，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容器化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是现代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行业的关键技术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3A84031-9DA1-409D-905A-8E3E1FC236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0600" y="5294491"/>
            <a:ext cx="6353175" cy="817245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C3EDE60C-3644-41D9-A682-AB5324204CB1}"/>
              </a:ext>
            </a:extLst>
          </p:cNvPr>
          <p:cNvSpPr txBox="1"/>
          <p:nvPr/>
        </p:nvSpPr>
        <p:spPr>
          <a:xfrm>
            <a:off x="8153400" y="7227213"/>
            <a:ext cx="868459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的需求正在逐年增加，并且竞争压力小，但相较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这些语言来说，入门难度低，但深入难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7B4A5A4-A259-47C0-8C8A-7A102C0067FB}"/>
              </a:ext>
            </a:extLst>
          </p:cNvPr>
          <p:cNvSpPr txBox="1"/>
          <p:nvPr/>
        </p:nvSpPr>
        <p:spPr>
          <a:xfrm>
            <a:off x="7215187" y="3724964"/>
            <a:ext cx="82284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在基础服务，金融，游戏，电商等领域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同样擅长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21A5D2A-2C24-4321-84CD-DCF506EA0ADC}"/>
              </a:ext>
            </a:extLst>
          </p:cNvPr>
          <p:cNvSpPr txBox="1"/>
          <p:nvPr/>
        </p:nvSpPr>
        <p:spPr>
          <a:xfrm>
            <a:off x="15631300" y="3986574"/>
            <a:ext cx="47936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微服务架构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也有赶超之势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50AA9A-2FEB-5547-8AEB-5978DB6756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49800" y="5562719"/>
            <a:ext cx="6400800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862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E645D6E-D6C3-4A9F-B793-F5E1E5B36743}"/>
              </a:ext>
            </a:extLst>
          </p:cNvPr>
          <p:cNvSpPr txBox="1"/>
          <p:nvPr/>
        </p:nvSpPr>
        <p:spPr>
          <a:xfrm>
            <a:off x="990600" y="683913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开源项目推荐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2800" y="533400"/>
            <a:ext cx="3771428" cy="463492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A137313-44FB-00F6-CA30-2AA175B43D7F}"/>
              </a:ext>
            </a:extLst>
          </p:cNvPr>
          <p:cNvSpPr txBox="1"/>
          <p:nvPr/>
        </p:nvSpPr>
        <p:spPr>
          <a:xfrm>
            <a:off x="1752600" y="2383489"/>
            <a:ext cx="82777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Gin</a:t>
            </a:r>
            <a:r>
              <a:rPr lang="zh-CN" altLang="en-US" sz="3200" dirty="0">
                <a:solidFill>
                  <a:schemeClr val="bg1"/>
                </a:solidFill>
              </a:rPr>
              <a:t>框架：https://github.com/gin-gonic/gin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6B9D5CB-2CCE-1472-6A71-84277B33CD58}"/>
              </a:ext>
            </a:extLst>
          </p:cNvPr>
          <p:cNvSpPr txBox="1"/>
          <p:nvPr/>
        </p:nvSpPr>
        <p:spPr>
          <a:xfrm>
            <a:off x="1748118" y="3498290"/>
            <a:ext cx="82777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ETCD</a:t>
            </a:r>
            <a:r>
              <a:rPr lang="zh-CN" altLang="en-US" sz="3200" dirty="0">
                <a:solidFill>
                  <a:schemeClr val="bg1"/>
                </a:solidFill>
              </a:rPr>
              <a:t>：</a:t>
            </a:r>
            <a:r>
              <a:rPr lang="en-US" altLang="zh-CN" sz="3200" dirty="0">
                <a:solidFill>
                  <a:schemeClr val="bg1"/>
                </a:solidFill>
              </a:rPr>
              <a:t>https://github.com/etcd-io/etcd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9F61E3-02C0-F6DA-B3BF-319FF94563CA}"/>
              </a:ext>
            </a:extLst>
          </p:cNvPr>
          <p:cNvSpPr txBox="1"/>
          <p:nvPr/>
        </p:nvSpPr>
        <p:spPr>
          <a:xfrm>
            <a:off x="1748117" y="4706542"/>
            <a:ext cx="1044388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 err="1">
                <a:solidFill>
                  <a:schemeClr val="bg1"/>
                </a:solidFill>
              </a:rPr>
              <a:t>Seaweedfs</a:t>
            </a:r>
            <a:r>
              <a:rPr lang="en-US" altLang="zh-CN" sz="3200" dirty="0">
                <a:solidFill>
                  <a:schemeClr val="bg1"/>
                </a:solidFill>
              </a:rPr>
              <a:t>: https://github.com/seaweedfs/seaweedfs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DB2F6AD-B6C6-D42E-B037-3D0F23E85FFB}"/>
              </a:ext>
            </a:extLst>
          </p:cNvPr>
          <p:cNvSpPr txBox="1"/>
          <p:nvPr/>
        </p:nvSpPr>
        <p:spPr>
          <a:xfrm>
            <a:off x="1748116" y="5821343"/>
            <a:ext cx="1044388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Redis</a:t>
            </a:r>
            <a:r>
              <a:rPr lang="zh-CN" altLang="en-US" sz="3200" dirty="0">
                <a:solidFill>
                  <a:schemeClr val="bg1"/>
                </a:solidFill>
              </a:rPr>
              <a:t>服务器</a:t>
            </a:r>
            <a:r>
              <a:rPr lang="en-US" altLang="zh-CN" sz="3200" dirty="0">
                <a:solidFill>
                  <a:schemeClr val="bg1"/>
                </a:solidFill>
              </a:rPr>
              <a:t>: https://github.com/HDT3213/godis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2BA6C07-5949-15B8-1026-F3323BE78917}"/>
              </a:ext>
            </a:extLst>
          </p:cNvPr>
          <p:cNvSpPr txBox="1"/>
          <p:nvPr/>
        </p:nvSpPr>
        <p:spPr>
          <a:xfrm>
            <a:off x="1748115" y="6936144"/>
            <a:ext cx="1044388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Go-admin: https://github.com/go-admin-team/go-admin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8004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E645D6E-D6C3-4A9F-B793-F5E1E5B36743}"/>
              </a:ext>
            </a:extLst>
          </p:cNvPr>
          <p:cNvSpPr txBox="1"/>
          <p:nvPr/>
        </p:nvSpPr>
        <p:spPr>
          <a:xfrm>
            <a:off x="990600" y="683913"/>
            <a:ext cx="8305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开发能从事哪些工作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0" y="413266"/>
            <a:ext cx="3771428" cy="463492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784CA2F-EC31-4F57-A127-4F998EA61CBC}"/>
              </a:ext>
            </a:extLst>
          </p:cNvPr>
          <p:cNvSpPr txBox="1"/>
          <p:nvPr/>
        </p:nvSpPr>
        <p:spPr>
          <a:xfrm>
            <a:off x="3429000" y="2583882"/>
            <a:ext cx="9601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云相关（边缘云、区域云、公有云、云原生等）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5C3BB24-FF48-437B-AA77-2AF5A4E83EF3}"/>
              </a:ext>
            </a:extLst>
          </p:cNvPr>
          <p:cNvSpPr txBox="1"/>
          <p:nvPr/>
        </p:nvSpPr>
        <p:spPr>
          <a:xfrm>
            <a:off x="3429000" y="3477513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流媒体相关（直播，监控，图像处理）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C06A09B-8858-409C-8007-31BB063535A2}"/>
              </a:ext>
            </a:extLst>
          </p:cNvPr>
          <p:cNvSpPr txBox="1"/>
          <p:nvPr/>
        </p:nvSpPr>
        <p:spPr>
          <a:xfrm>
            <a:off x="3429000" y="4371144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游戏后端开发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CCA32D0-26BC-4688-B2AB-B1FCC0E08A01}"/>
              </a:ext>
            </a:extLst>
          </p:cNvPr>
          <p:cNvSpPr txBox="1"/>
          <p:nvPr/>
        </p:nvSpPr>
        <p:spPr>
          <a:xfrm>
            <a:off x="3429000" y="5202454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DevOps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相关开发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DDB3FF-D274-4D37-95EC-9ADA54CD85DB}"/>
              </a:ext>
            </a:extLst>
          </p:cNvPr>
          <p:cNvSpPr txBox="1"/>
          <p:nvPr/>
        </p:nvSpPr>
        <p:spPr>
          <a:xfrm>
            <a:off x="3429000" y="6011352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中间件开发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D8C1BE9-3A03-4FE3-A462-1AB713182A68}"/>
              </a:ext>
            </a:extLst>
          </p:cNvPr>
          <p:cNvSpPr txBox="1"/>
          <p:nvPr/>
        </p:nvSpPr>
        <p:spPr>
          <a:xfrm>
            <a:off x="3451414" y="6904983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分布式系统（应用后端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高并发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微服务）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537FE63-32D8-47A1-9993-C2ECCD77D003}"/>
              </a:ext>
            </a:extLst>
          </p:cNvPr>
          <p:cNvSpPr txBox="1"/>
          <p:nvPr/>
        </p:nvSpPr>
        <p:spPr>
          <a:xfrm>
            <a:off x="3469343" y="7714645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 IM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678A724-209B-47DE-97C8-1D57DAA4C54B}"/>
              </a:ext>
            </a:extLst>
          </p:cNvPr>
          <p:cNvSpPr txBox="1"/>
          <p:nvPr/>
        </p:nvSpPr>
        <p:spPr>
          <a:xfrm>
            <a:off x="3469343" y="8472503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数据处理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大数据相关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9392902-691D-44DD-A541-98D889C31337}"/>
              </a:ext>
            </a:extLst>
          </p:cNvPr>
          <p:cNvSpPr txBox="1"/>
          <p:nvPr/>
        </p:nvSpPr>
        <p:spPr>
          <a:xfrm>
            <a:off x="3469343" y="9278901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金融行业，电商交易等模块</a:t>
            </a:r>
          </a:p>
        </p:txBody>
      </p:sp>
    </p:spTree>
    <p:extLst>
      <p:ext uri="{BB962C8B-B14F-4D97-AF65-F5344CB8AC3E}">
        <p14:creationId xmlns:p14="http://schemas.microsoft.com/office/powerpoint/2010/main" val="1049359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AE00F5C1-510E-4BCD-B665-33BA2AEF4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14:cNvPr>
              <p14:cNvContentPartPr/>
              <p14:nvPr/>
            </p14:nvContentPartPr>
            <p14:xfrm>
              <a:off x="1351106" y="834282"/>
              <a:ext cx="360" cy="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DE74ADBB-ACB6-46F9-9764-BAC279AB33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06" y="8252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14:cNvPr>
              <p14:cNvContentPartPr/>
              <p14:nvPr/>
            </p14:nvContentPartPr>
            <p14:xfrm>
              <a:off x="4704146" y="2583882"/>
              <a:ext cx="360" cy="360"/>
            </p14:xfrm>
          </p:contentPart>
        </mc:Choice>
        <mc:Fallback xmlns=""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61B34DC7-C108-471B-806E-09647DB125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5146" y="257488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E645D6E-D6C3-4A9F-B793-F5E1E5B36743}"/>
              </a:ext>
            </a:extLst>
          </p:cNvPr>
          <p:cNvSpPr txBox="1"/>
          <p:nvPr/>
        </p:nvSpPr>
        <p:spPr>
          <a:xfrm>
            <a:off x="990600" y="683913"/>
            <a:ext cx="8305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哪些公司在招聘</a:t>
            </a:r>
            <a:r>
              <a:rPr lang="en-US" altLang="zh-CN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762521-C094-412F-BF70-DEBA561DA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3200" y="228600"/>
            <a:ext cx="3771428" cy="463492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784CA2F-EC31-4F57-A127-4F998EA61CBC}"/>
              </a:ext>
            </a:extLst>
          </p:cNvPr>
          <p:cNvSpPr txBox="1"/>
          <p:nvPr/>
        </p:nvSpPr>
        <p:spPr>
          <a:xfrm>
            <a:off x="3429000" y="2583882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百度，字节，小米，小红书，蔚来，特斯拉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5C3BB24-FF48-437B-AA77-2AF5A4E83EF3}"/>
              </a:ext>
            </a:extLst>
          </p:cNvPr>
          <p:cNvSpPr txBox="1"/>
          <p:nvPr/>
        </p:nvSpPr>
        <p:spPr>
          <a:xfrm>
            <a:off x="3429000" y="3477513"/>
            <a:ext cx="10363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米哈游，美团，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360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，哈罗出行，阿里，英雄互娱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C06A09B-8858-409C-8007-31BB063535A2}"/>
              </a:ext>
            </a:extLst>
          </p:cNvPr>
          <p:cNvSpPr txBox="1"/>
          <p:nvPr/>
        </p:nvSpPr>
        <p:spPr>
          <a:xfrm>
            <a:off x="3429000" y="4371144"/>
            <a:ext cx="9753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altLang="zh-CN" sz="32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Bilibili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，饿了么，游族，叮咚买菜，商汤，华为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CCA32D0-26BC-4688-B2AB-B1FCC0E08A01}"/>
              </a:ext>
            </a:extLst>
          </p:cNvPr>
          <p:cNvSpPr txBox="1"/>
          <p:nvPr/>
        </p:nvSpPr>
        <p:spPr>
          <a:xfrm>
            <a:off x="3429000" y="5202454"/>
            <a:ext cx="11049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腾讯，得物，人人视频，小牛互娱，英特尔，华云数据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DDB3FF-D274-4D37-95EC-9ADA54CD85DB}"/>
              </a:ext>
            </a:extLst>
          </p:cNvPr>
          <p:cNvSpPr txBox="1"/>
          <p:nvPr/>
        </p:nvSpPr>
        <p:spPr>
          <a:xfrm>
            <a:off x="3429000" y="6011352"/>
            <a:ext cx="14325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翼支付，上交所，七牛云，声网，优倍快，拼多多，</a:t>
            </a:r>
            <a:r>
              <a:rPr lang="en-US" altLang="zh-CN" sz="32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UCloud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D8C1BE9-3A03-4FE3-A462-1AB713182A68}"/>
              </a:ext>
            </a:extLst>
          </p:cNvPr>
          <p:cNvSpPr txBox="1"/>
          <p:nvPr/>
        </p:nvSpPr>
        <p:spPr>
          <a:xfrm>
            <a:off x="3451414" y="6904983"/>
            <a:ext cx="130839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中泰证券，旷视，建信金科，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IGG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，喜马拉雅，蚂蚁金服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537FE63-32D8-47A1-9993-C2ECCD77D003}"/>
              </a:ext>
            </a:extLst>
          </p:cNvPr>
          <p:cNvSpPr txBox="1"/>
          <p:nvPr/>
        </p:nvSpPr>
        <p:spPr>
          <a:xfrm>
            <a:off x="3469342" y="7714645"/>
            <a:ext cx="13218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微盟，巨人网络，嘉银金科，度小满，京东，科大讯飞，理想汽车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678A724-209B-47DE-97C8-1D57DAA4C54B}"/>
              </a:ext>
            </a:extLst>
          </p:cNvPr>
          <p:cNvSpPr txBox="1"/>
          <p:nvPr/>
        </p:nvSpPr>
        <p:spPr>
          <a:xfrm>
            <a:off x="3469342" y="8472503"/>
            <a:ext cx="130660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 Vivo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，货拉拉，大华，网易，快手，滴滴，知乎，富途等等</a:t>
            </a:r>
          </a:p>
        </p:txBody>
      </p:sp>
    </p:spTree>
    <p:extLst>
      <p:ext uri="{BB962C8B-B14F-4D97-AF65-F5344CB8AC3E}">
        <p14:creationId xmlns:p14="http://schemas.microsoft.com/office/powerpoint/2010/main" val="4040182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4790</TotalTime>
  <Words>1065</Words>
  <Application>Microsoft Office PowerPoint</Application>
  <PresentationFormat>自定义</PresentationFormat>
  <Paragraphs>94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Calibri</vt:lpstr>
      <vt:lpstr>zh164hfyh</vt:lpstr>
      <vt:lpstr>微软雅黑</vt:lpstr>
      <vt:lpstr>fnsystSCLight</vt:lpstr>
      <vt:lpstr>Arial</vt:lpstr>
      <vt:lpstr>Segoe UI Black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Huo</dc:creator>
  <cp:lastModifiedBy>晋焘 霍</cp:lastModifiedBy>
  <cp:revision>288</cp:revision>
  <dcterms:created xsi:type="dcterms:W3CDTF">2006-08-16T00:00:00Z</dcterms:created>
  <dcterms:modified xsi:type="dcterms:W3CDTF">2022-08-19T13:37:12Z</dcterms:modified>
</cp:coreProperties>
</file>

<file path=docProps/thumbnail.jpeg>
</file>